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gif" ContentType="image/gif"/>
  <Default Extension="svg" ContentType="image/svg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74" r:id="rId1"/>
  </p:sldMasterIdLst>
  <p:notesMasterIdLst>
    <p:notesMasterId r:id="rId15"/>
  </p:notesMasterIdLst>
  <p:sldIdLst>
    <p:sldId id="280" r:id="rId2"/>
    <p:sldId id="295" r:id="rId3"/>
    <p:sldId id="316" r:id="rId4"/>
    <p:sldId id="319" r:id="rId5"/>
    <p:sldId id="321" r:id="rId6"/>
    <p:sldId id="326" r:id="rId7"/>
    <p:sldId id="332" r:id="rId8"/>
    <p:sldId id="294" r:id="rId9"/>
    <p:sldId id="327" r:id="rId10"/>
    <p:sldId id="334" r:id="rId11"/>
    <p:sldId id="328" r:id="rId12"/>
    <p:sldId id="329" r:id="rId13"/>
    <p:sldId id="33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67" autoAdjust="0"/>
    <p:restoredTop sz="78014" autoAdjust="0"/>
  </p:normalViewPr>
  <p:slideViewPr>
    <p:cSldViewPr snapToGrid="0">
      <p:cViewPr varScale="1">
        <p:scale>
          <a:sx n="71" d="100"/>
          <a:sy n="71" d="100"/>
        </p:scale>
        <p:origin x="176" y="2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2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E915F1-B1C4-4612-BA1A-DD942B22E88D}" type="datetimeFigureOut">
              <a:rPr lang="en-US" smtClean="0"/>
              <a:t>10/19/19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C7932C-DD42-4F80-883D-E552371D1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978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356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6888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90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127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788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845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949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276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635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004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12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96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7932C-DD42-4F80-883D-E552371D120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376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t>10/19/19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2118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929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527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smtClean="0"/>
              <a:t>10/19/19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17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59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4123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4153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955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3599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304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t>10/19/19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3678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10/19/19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92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5" r:id="rId1"/>
    <p:sldLayoutId id="2147484476" r:id="rId2"/>
    <p:sldLayoutId id="2147484477" r:id="rId3"/>
    <p:sldLayoutId id="2147484478" r:id="rId4"/>
    <p:sldLayoutId id="2147484479" r:id="rId5"/>
    <p:sldLayoutId id="2147484480" r:id="rId6"/>
    <p:sldLayoutId id="2147484481" r:id="rId7"/>
    <p:sldLayoutId id="2147484482" r:id="rId8"/>
    <p:sldLayoutId id="2147484483" r:id="rId9"/>
    <p:sldLayoutId id="2147484484" r:id="rId10"/>
    <p:sldLayoutId id="214748448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dusru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studio/reactlog" TargetMode="External"/><Relationship Id="rId4" Type="http://schemas.openxmlformats.org/officeDocument/2006/relationships/hyperlink" Target="https://shiny.rstudio.com/articles/modules.html" TargetMode="External"/><Relationship Id="rId5" Type="http://schemas.openxmlformats.org/officeDocument/2006/relationships/hyperlink" Target="https://github.com/ebailey78/shinyBS" TargetMode="External"/><Relationship Id="rId6" Type="http://schemas.openxmlformats.org/officeDocument/2006/relationships/hyperlink" Target="https://github.com/ijlyttle/bsplus" TargetMode="External"/><Relationship Id="rId7" Type="http://schemas.openxmlformats.org/officeDocument/2006/relationships/hyperlink" Target="https://github.com/daattali/shinyjs" TargetMode="External"/><Relationship Id="rId8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lumbusCollaboratory/photon/" TargetMode="External"/><Relationship Id="rId4" Type="http://schemas.openxmlformats.org/officeDocument/2006/relationships/hyperlink" Target="https://github.com/ColumbusCollaboratory/electron-quick-start" TargetMode="External"/><Relationship Id="rId5" Type="http://schemas.openxmlformats.org/officeDocument/2006/relationships/hyperlink" Target="https://github.com/rstudio/crosstalk" TargetMode="External"/><Relationship Id="rId6" Type="http://schemas.openxmlformats.org/officeDocument/2006/relationships/hyperlink" Target="https://github.com/rstudio/shinyloadtest" TargetMode="External"/><Relationship Id="rId7" Type="http://schemas.openxmlformats.org/officeDocument/2006/relationships/hyperlink" Target="https://www.rplumber.io/" TargetMode="External"/><Relationship Id="rId8" Type="http://schemas.openxmlformats.org/officeDocument/2006/relationships/hyperlink" Target="https://kellobri.github.io/shiny-prod-book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.png"/><Relationship Id="rId12" Type="http://schemas.openxmlformats.org/officeDocument/2006/relationships/image" Target="../media/image5.sv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hyperlink" Target="https://github.com/kalimu/shinyEventLogger" TargetMode="External"/><Relationship Id="rId6" Type="http://schemas.openxmlformats.org/officeDocument/2006/relationships/hyperlink" Target="https://bupar.net/" TargetMode="External"/><Relationship Id="rId7" Type="http://schemas.openxmlformats.org/officeDocument/2006/relationships/hyperlink" Target="https://style.tidyverse.org/" TargetMode="External"/><Relationship Id="rId8" Type="http://schemas.openxmlformats.org/officeDocument/2006/relationships/hyperlink" Target="https://github.com/r-lib/styler" TargetMode="External"/><Relationship Id="rId9" Type="http://schemas.openxmlformats.org/officeDocument/2006/relationships/hyperlink" Target="https://github.com/jimhester/lintr" TargetMode="External"/><Relationship Id="rId10" Type="http://schemas.openxmlformats.org/officeDocument/2006/relationships/hyperlink" Target="https://github.com/rstudio/shinymeta" TargetMode="Externa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hyperlink" Target="https://github.com/joshuaulrich/microbenchmark/" TargetMode="External"/><Relationship Id="rId12" Type="http://schemas.openxmlformats.org/officeDocument/2006/relationships/hyperlink" Target="https://shiny.rstudio.com/articles/plot-caching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hyperlink" Target="https://github.com/r-lib/testthat/" TargetMode="External"/><Relationship Id="rId6" Type="http://schemas.openxmlformats.org/officeDocument/2006/relationships/hyperlink" Target="https://github.com/rstudio/shinytest" TargetMode="External"/><Relationship Id="rId7" Type="http://schemas.openxmlformats.org/officeDocument/2006/relationships/hyperlink" Target="https://github.com/ropensci/RSelenium" TargetMode="External"/><Relationship Id="rId8" Type="http://schemas.openxmlformats.org/officeDocument/2006/relationships/hyperlink" Target="https://github.com/ThinkR-open/golem" TargetMode="External"/><Relationship Id="rId9" Type="http://schemas.openxmlformats.org/officeDocument/2006/relationships/hyperlink" Target="https://shiny.rstudio.com/articles/scoping.html" TargetMode="External"/><Relationship Id="rId10" Type="http://schemas.openxmlformats.org/officeDocument/2006/relationships/hyperlink" Target="https://github.com/rstudio/profvi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appsilon.com/" TargetMode="External"/><Relationship Id="rId5" Type="http://schemas.openxmlformats.org/officeDocument/2006/relationships/image" Target="../media/image6.png"/><Relationship Id="rId6" Type="http://schemas.openxmlformats.org/officeDocument/2006/relationships/hyperlink" Target="https://thinkr.fr/" TargetMode="External"/><Relationship Id="rId7" Type="http://schemas.openxmlformats.org/officeDocument/2006/relationships/hyperlink" Target="https://www.elucidata.co.uk/" TargetMode="External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FDD526-C641-4236-A778-DC2D6C0A04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531333"/>
            <a:ext cx="10782300" cy="2504532"/>
          </a:xfrm>
        </p:spPr>
        <p:txBody>
          <a:bodyPr/>
          <a:lstStyle/>
          <a:p>
            <a:r>
              <a:rPr lang="en-US" b="1" spc="0" dirty="0"/>
              <a:t>Shiny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1DF8F29-95AB-40D0-B886-59EB35042E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3119474"/>
            <a:ext cx="9228201" cy="682624"/>
          </a:xfrm>
        </p:spPr>
        <p:txBody>
          <a:bodyPr>
            <a:normAutofit/>
          </a:bodyPr>
          <a:lstStyle/>
          <a:p>
            <a:r>
              <a:rPr lang="en-US" sz="4000" dirty="0"/>
              <a:t>in an academic vs. business setting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xmlns="" id="{8C4DF5D2-7B2A-424E-B739-511FCA047E4F}"/>
              </a:ext>
            </a:extLst>
          </p:cNvPr>
          <p:cNvSpPr txBox="1">
            <a:spLocks/>
          </p:cNvSpPr>
          <p:nvPr/>
        </p:nvSpPr>
        <p:spPr>
          <a:xfrm>
            <a:off x="4258607" y="5490153"/>
            <a:ext cx="3674786" cy="6826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b="1" dirty="0" err="1">
                <a:solidFill>
                  <a:schemeClr val="bg1">
                    <a:lumMod val="95000"/>
                  </a:schemeClr>
                </a:solidFill>
              </a:rPr>
              <a:t>Praer</a:t>
            </a:r>
            <a:r>
              <a:rPr lang="en-US" sz="3000" b="1" dirty="0">
                <a:solidFill>
                  <a:schemeClr val="bg1">
                    <a:lumMod val="95000"/>
                  </a:schemeClr>
                </a:solidFill>
              </a:rPr>
              <a:t> (Suthira Owlarn)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F9BCCDF-1901-4B09-B7FA-6EE986211C15}"/>
              </a:ext>
            </a:extLst>
          </p:cNvPr>
          <p:cNvSpPr/>
          <p:nvPr/>
        </p:nvSpPr>
        <p:spPr>
          <a:xfrm>
            <a:off x="4586223" y="6088140"/>
            <a:ext cx="281686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github.com/</a:t>
            </a:r>
            <a:r>
              <a:rPr lang="en-US" sz="2500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DusRUG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63478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79AA4-179C-492F-9012-2DE6CBE0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0" dirty="0"/>
              <a:t>Task complexity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84B7AB0F-AEC2-4618-B71D-D30E58C4B0A4}"/>
              </a:ext>
            </a:extLst>
          </p:cNvPr>
          <p:cNvSpPr txBox="1">
            <a:spLocks/>
          </p:cNvSpPr>
          <p:nvPr/>
        </p:nvSpPr>
        <p:spPr>
          <a:xfrm>
            <a:off x="1097280" y="2117556"/>
            <a:ext cx="10058400" cy="458804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 reactivity: </a:t>
            </a:r>
            <a:r>
              <a:rPr lang="en-US" sz="2600" dirty="0" err="1">
                <a:hlinkClick r:id="rId3"/>
              </a:rPr>
              <a:t>reactlog</a:t>
            </a:r>
            <a:endParaRPr lang="en-US" sz="2600" dirty="0"/>
          </a:p>
          <a:p>
            <a:pPr marL="0" indent="0">
              <a:buNone/>
            </a:pPr>
            <a:r>
              <a:rPr lang="en-US" sz="2600" dirty="0"/>
              <a:t>	          </a:t>
            </a:r>
            <a:r>
              <a:rPr lang="en-US" sz="2600" dirty="0">
                <a:hlinkClick r:id="rId4"/>
              </a:rPr>
              <a:t>modules</a:t>
            </a:r>
            <a:endParaRPr lang="en-US" sz="2600" dirty="0"/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 UI: </a:t>
            </a:r>
            <a:r>
              <a:rPr lang="en-US" sz="2600" dirty="0" err="1">
                <a:hlinkClick r:id="rId5"/>
              </a:rPr>
              <a:t>shinyBS</a:t>
            </a:r>
            <a:r>
              <a:rPr lang="en-US" sz="2600" dirty="0"/>
              <a:t>/</a:t>
            </a:r>
            <a:r>
              <a:rPr lang="en-US" sz="2600" dirty="0" err="1">
                <a:hlinkClick r:id="rId6"/>
              </a:rPr>
              <a:t>bsplus</a:t>
            </a:r>
            <a:r>
              <a:rPr lang="en-US" sz="2600" dirty="0"/>
              <a:t> (extra bootstrap components)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 UX: </a:t>
            </a:r>
            <a:r>
              <a:rPr lang="en-US" sz="2600" dirty="0" err="1">
                <a:hlinkClick r:id="rId7"/>
              </a:rPr>
              <a:t>shinyjs</a:t>
            </a:r>
            <a:endParaRPr lang="en-US" sz="26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easily change the state/style of an element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print messages to JS console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40659" y="2117556"/>
            <a:ext cx="7389340" cy="211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99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79AA4-179C-492F-9012-2DE6CBE0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0" dirty="0"/>
              <a:t>IT infrastructure</a:t>
            </a:r>
            <a:endParaRPr lang="en-GB" b="1" spc="0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DB288E9F-794D-4FBF-B38B-630A52485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780" y="1937619"/>
            <a:ext cx="1852140" cy="646096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xmlns="" id="{341D2816-A197-43B9-9C92-78779D081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8326" y="1911089"/>
            <a:ext cx="3680408" cy="69915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5F5D0EF7-210B-45A3-98CD-66617F20807F}"/>
              </a:ext>
            </a:extLst>
          </p:cNvPr>
          <p:cNvSpPr txBox="1">
            <a:spLocks/>
          </p:cNvSpPr>
          <p:nvPr/>
        </p:nvSpPr>
        <p:spPr>
          <a:xfrm>
            <a:off x="869091" y="3133345"/>
            <a:ext cx="4827374" cy="222948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Very supportive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Fast response time</a:t>
            </a:r>
          </a:p>
          <a:p>
            <a:pPr marL="201168" lvl="1" indent="0">
              <a:buNone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Extensive company-wide infrastructure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Community of shiny developers &amp; users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FE147874-D21D-4A3A-978C-7AD2D4011E3C}"/>
              </a:ext>
            </a:extLst>
          </p:cNvPr>
          <p:cNvSpPr txBox="1">
            <a:spLocks/>
          </p:cNvSpPr>
          <p:nvPr/>
        </p:nvSpPr>
        <p:spPr>
          <a:xfrm>
            <a:off x="6395652" y="3133345"/>
            <a:ext cx="5157918" cy="21182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Seem to be under pressure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Response time not always predictable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Tend to be conservative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Few top-down requirements/preferences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Shiny???</a:t>
            </a:r>
            <a:endParaRPr lang="en-US" sz="20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E7B5C023-8F48-47EF-BA48-24AF9A9DF79C}"/>
              </a:ext>
            </a:extLst>
          </p:cNvPr>
          <p:cNvSpPr txBox="1">
            <a:spLocks/>
          </p:cNvSpPr>
          <p:nvPr/>
        </p:nvSpPr>
        <p:spPr>
          <a:xfrm>
            <a:off x="3981965" y="5465240"/>
            <a:ext cx="4827374" cy="108384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Version control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Local, staging and production environments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Number of stakeholders</a:t>
            </a:r>
          </a:p>
        </p:txBody>
      </p:sp>
    </p:spTree>
    <p:extLst>
      <p:ext uri="{BB962C8B-B14F-4D97-AF65-F5344CB8AC3E}">
        <p14:creationId xmlns:p14="http://schemas.microsoft.com/office/powerpoint/2010/main" val="85836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uiExpand="1" build="p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79AA4-179C-492F-9012-2DE6CBE0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0" dirty="0"/>
              <a:t>IT infrastructure: deployment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6CB7A531-E64A-4A74-920D-ACBC9B14253C}"/>
              </a:ext>
            </a:extLst>
          </p:cNvPr>
          <p:cNvSpPr txBox="1">
            <a:spLocks/>
          </p:cNvSpPr>
          <p:nvPr/>
        </p:nvSpPr>
        <p:spPr>
          <a:xfrm>
            <a:off x="1097280" y="2117558"/>
            <a:ext cx="10058400" cy="356655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 desktop apps: </a:t>
            </a:r>
            <a:r>
              <a:rPr lang="en-US" sz="2600" dirty="0">
                <a:hlinkClick r:id="rId3"/>
              </a:rPr>
              <a:t>photon</a:t>
            </a:r>
            <a:r>
              <a:rPr lang="en-US" sz="2600" dirty="0"/>
              <a:t> (shiny + </a:t>
            </a:r>
            <a:r>
              <a:rPr lang="en-US" sz="2600" dirty="0">
                <a:hlinkClick r:id="rId4"/>
              </a:rPr>
              <a:t>electron</a:t>
            </a:r>
            <a:r>
              <a:rPr lang="en-US" sz="26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 scheduled reports: </a:t>
            </a:r>
            <a:r>
              <a:rPr lang="en-US" sz="2600" dirty="0">
                <a:hlinkClick r:id="rId5"/>
              </a:rPr>
              <a:t>crosstalk</a:t>
            </a:r>
            <a:r>
              <a:rPr lang="en-US" sz="2600" dirty="0"/>
              <a:t> (interactivity in static HTML files)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 performance: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200" dirty="0" err="1">
                <a:hlinkClick r:id="rId6"/>
              </a:rPr>
              <a:t>shinyloadtest</a:t>
            </a:r>
            <a:r>
              <a:rPr lang="en-US" sz="2200" dirty="0"/>
              <a:t> (realistic synthetic traffic)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>
                <a:hlinkClick r:id="rId7"/>
              </a:rPr>
              <a:t>plumber</a:t>
            </a:r>
            <a:r>
              <a:rPr lang="en-US" sz="2000" dirty="0"/>
              <a:t> (REST API)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>
                <a:hlinkClick r:id="rId8"/>
              </a:rPr>
              <a:t>Shiny in production</a:t>
            </a:r>
            <a:r>
              <a:rPr lang="en-US" sz="2000" dirty="0"/>
              <a:t> book</a:t>
            </a:r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7F38DA25-4232-450B-91B9-7F02CBA29977}"/>
              </a:ext>
            </a:extLst>
          </p:cNvPr>
          <p:cNvSpPr/>
          <p:nvPr/>
        </p:nvSpPr>
        <p:spPr>
          <a:xfrm>
            <a:off x="3726631" y="5835870"/>
            <a:ext cx="45345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Caveat: this is an area I have no experience in!!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F5DA857-38BF-4B5D-8A09-4AFFB64ED799}"/>
              </a:ext>
            </a:extLst>
          </p:cNvPr>
          <p:cNvSpPr/>
          <p:nvPr/>
        </p:nvSpPr>
        <p:spPr>
          <a:xfrm>
            <a:off x="856010" y="3597965"/>
            <a:ext cx="10275819" cy="197611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873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3" grpId="0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79AA4-179C-492F-9012-2DE6CBE0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0" dirty="0"/>
              <a:t>Your turn! :)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6CB7A531-E64A-4A74-920D-ACBC9B14253C}"/>
              </a:ext>
            </a:extLst>
          </p:cNvPr>
          <p:cNvSpPr txBox="1">
            <a:spLocks/>
          </p:cNvSpPr>
          <p:nvPr/>
        </p:nvSpPr>
        <p:spPr>
          <a:xfrm>
            <a:off x="1097280" y="2117557"/>
            <a:ext cx="10058400" cy="4469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 what’s obvious to you might not be to me!!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 it doesn’t have to be 100% polished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 I’d love to hear more about </a:t>
            </a:r>
            <a:r>
              <a:rPr lang="en-US" sz="2800" dirty="0"/>
              <a:t>how you use R</a:t>
            </a:r>
            <a:r>
              <a:rPr lang="en-US" sz="2600" dirty="0"/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time series/spatial/graph analysis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efficient programming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statistics/machine learning/</a:t>
            </a:r>
            <a:r>
              <a:rPr lang="en-US" sz="2000" dirty="0" err="1"/>
              <a:t>etc</a:t>
            </a:r>
            <a:r>
              <a:rPr lang="en-US" sz="2000" dirty="0"/>
              <a:t> for dummies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making generative art</a:t>
            </a:r>
            <a:endParaRPr lang="en-US" sz="16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new packages you found/wrote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managing/supporting R users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… </a:t>
            </a:r>
            <a:r>
              <a:rPr lang="en-US" sz="2000" b="1" dirty="0"/>
              <a:t>anything you’d like to share! :)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18612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79AA4-179C-492F-9012-2DE6CBE0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0" dirty="0"/>
              <a:t>Hello shiny!</a:t>
            </a:r>
            <a:endParaRPr lang="en-GB" b="1" spc="0" dirty="0"/>
          </a:p>
        </p:txBody>
      </p:sp>
    </p:spTree>
    <p:extLst>
      <p:ext uri="{BB962C8B-B14F-4D97-AF65-F5344CB8AC3E}">
        <p14:creationId xmlns:p14="http://schemas.microsoft.com/office/powerpoint/2010/main" val="198088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xmlns="" id="{920B0B0B-85DE-4DCB-B3FA-5E3AAA7FB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6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50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79AA4-179C-492F-9012-2DE6CBE0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spc="0" dirty="0"/>
              <a:t>Organisations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DB288E9F-794D-4FBF-B38B-630A52485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780" y="1937619"/>
            <a:ext cx="1852140" cy="646096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xmlns="" id="{341D2816-A197-43B9-9C92-78779D081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8326" y="1911089"/>
            <a:ext cx="3680408" cy="69915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5F5D0EF7-210B-45A3-98CD-66617F20807F}"/>
              </a:ext>
            </a:extLst>
          </p:cNvPr>
          <p:cNvSpPr txBox="1">
            <a:spLocks/>
          </p:cNvSpPr>
          <p:nvPr/>
        </p:nvSpPr>
        <p:spPr>
          <a:xfrm>
            <a:off x="869091" y="3133343"/>
            <a:ext cx="4827374" cy="235305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~5 months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Tech company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NASDAQ-listed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~1,300 employees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FE147874-D21D-4A3A-978C-7AD2D4011E3C}"/>
              </a:ext>
            </a:extLst>
          </p:cNvPr>
          <p:cNvSpPr txBox="1">
            <a:spLocks/>
          </p:cNvSpPr>
          <p:nvPr/>
        </p:nvSpPr>
        <p:spPr>
          <a:xfrm>
            <a:off x="6395652" y="3133344"/>
            <a:ext cx="5157918" cy="235305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~9 years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Research institute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Non-profit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~300 employees</a:t>
            </a:r>
          </a:p>
        </p:txBody>
      </p:sp>
    </p:spTree>
    <p:extLst>
      <p:ext uri="{BB962C8B-B14F-4D97-AF65-F5344CB8AC3E}">
        <p14:creationId xmlns:p14="http://schemas.microsoft.com/office/powerpoint/2010/main" val="589922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79AA4-179C-492F-9012-2DE6CBE0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spc="0" dirty="0"/>
              <a:t>Organisational mindset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DB288E9F-794D-4FBF-B38B-630A52485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780" y="1937619"/>
            <a:ext cx="1852140" cy="646096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xmlns="" id="{341D2816-A197-43B9-9C92-78779D081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8326" y="1911089"/>
            <a:ext cx="3680408" cy="69915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5F5D0EF7-210B-45A3-98CD-66617F20807F}"/>
              </a:ext>
            </a:extLst>
          </p:cNvPr>
          <p:cNvSpPr txBox="1">
            <a:spLocks/>
          </p:cNvSpPr>
          <p:nvPr/>
        </p:nvSpPr>
        <p:spPr>
          <a:xfrm>
            <a:off x="869091" y="3133343"/>
            <a:ext cx="4752776" cy="273026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Emphasis on impact/pragmatism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Utility is key (iterative shipments)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Logging (</a:t>
            </a:r>
            <a:r>
              <a:rPr lang="en-US" sz="2000" dirty="0" err="1">
                <a:hlinkClick r:id="rId5"/>
              </a:rPr>
              <a:t>shinyEventLogger</a:t>
            </a:r>
            <a:r>
              <a:rPr lang="en-US" sz="2000" dirty="0"/>
              <a:t> + </a:t>
            </a:r>
            <a:r>
              <a:rPr lang="en-US" sz="2000" dirty="0" err="1">
                <a:hlinkClick r:id="rId6"/>
              </a:rPr>
              <a:t>bupaR</a:t>
            </a:r>
            <a:r>
              <a:rPr lang="en-US" sz="20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Work in teams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Readable code (</a:t>
            </a:r>
            <a:r>
              <a:rPr lang="en-US" sz="2000" dirty="0">
                <a:hlinkClick r:id="rId7"/>
              </a:rPr>
              <a:t>style guide</a:t>
            </a:r>
            <a:r>
              <a:rPr lang="en-US" sz="2000" dirty="0"/>
              <a:t>, maybe use something like </a:t>
            </a:r>
            <a:r>
              <a:rPr lang="en-US" sz="2000" dirty="0" err="1">
                <a:hlinkClick r:id="rId8"/>
              </a:rPr>
              <a:t>styler</a:t>
            </a:r>
            <a:r>
              <a:rPr lang="en-US" sz="2000" dirty="0"/>
              <a:t>/</a:t>
            </a:r>
            <a:r>
              <a:rPr lang="en-US" sz="2000" dirty="0" err="1">
                <a:hlinkClick r:id="rId9"/>
              </a:rPr>
              <a:t>lintr</a:t>
            </a:r>
            <a:r>
              <a:rPr lang="en-US" sz="2000" dirty="0"/>
              <a:t>)</a:t>
            </a:r>
            <a:endParaRPr lang="en-US" sz="2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FE147874-D21D-4A3A-978C-7AD2D4011E3C}"/>
              </a:ext>
            </a:extLst>
          </p:cNvPr>
          <p:cNvSpPr txBox="1">
            <a:spLocks/>
          </p:cNvSpPr>
          <p:nvPr/>
        </p:nvSpPr>
        <p:spPr>
          <a:xfrm>
            <a:off x="6395652" y="3133343"/>
            <a:ext cx="5157918" cy="218584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Emphasis on novelty/publications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Reproducibility is key*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DRY reproducible reports (</a:t>
            </a:r>
            <a:r>
              <a:rPr lang="en-US" sz="2000" dirty="0" err="1">
                <a:hlinkClick r:id="rId10"/>
              </a:rPr>
              <a:t>shinymeta</a:t>
            </a:r>
            <a:r>
              <a:rPr lang="en-US" sz="20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Work alone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Can use exotic packages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AE39768D-F3CC-402F-AFCF-DB28551CB915}"/>
              </a:ext>
            </a:extLst>
          </p:cNvPr>
          <p:cNvSpPr txBox="1">
            <a:spLocks/>
          </p:cNvSpPr>
          <p:nvPr/>
        </p:nvSpPr>
        <p:spPr>
          <a:xfrm>
            <a:off x="1097280" y="6289593"/>
            <a:ext cx="10058400" cy="4572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* Probably even truer in research related sectors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xmlns="" id="{3DC23A0D-8610-4E1A-99F6-C68B31BF557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9344668" y="4348833"/>
            <a:ext cx="131445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24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uiExpand="1" build="p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79AA4-179C-492F-9012-2DE6CBE0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spc="0" dirty="0"/>
              <a:t>Organisational mindset: code quality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DB288E9F-794D-4FBF-B38B-630A52485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780" y="1937619"/>
            <a:ext cx="1852140" cy="646096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xmlns="" id="{341D2816-A197-43B9-9C92-78779D081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8326" y="1911089"/>
            <a:ext cx="3680408" cy="69915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5F5D0EF7-210B-45A3-98CD-66617F20807F}"/>
              </a:ext>
            </a:extLst>
          </p:cNvPr>
          <p:cNvSpPr txBox="1">
            <a:spLocks/>
          </p:cNvSpPr>
          <p:nvPr/>
        </p:nvSpPr>
        <p:spPr>
          <a:xfrm>
            <a:off x="869091" y="3133344"/>
            <a:ext cx="4827374" cy="15669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Code quality is a departmental priority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Surrounded by developers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FE147874-D21D-4A3A-978C-7AD2D4011E3C}"/>
              </a:ext>
            </a:extLst>
          </p:cNvPr>
          <p:cNvSpPr txBox="1">
            <a:spLocks/>
          </p:cNvSpPr>
          <p:nvPr/>
        </p:nvSpPr>
        <p:spPr>
          <a:xfrm>
            <a:off x="6395652" y="3133344"/>
            <a:ext cx="5157918" cy="15669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Few incentives for maintainable software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Starting to change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7C1F2F55-59C5-48C6-BFFD-FF07D4895648}"/>
              </a:ext>
            </a:extLst>
          </p:cNvPr>
          <p:cNvSpPr txBox="1">
            <a:spLocks/>
          </p:cNvSpPr>
          <p:nvPr/>
        </p:nvSpPr>
        <p:spPr>
          <a:xfrm>
            <a:off x="1594788" y="4187385"/>
            <a:ext cx="4699794" cy="241173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dirty="0"/>
              <a:t>Testing: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</a:t>
            </a:r>
            <a:r>
              <a:rPr lang="en-US" sz="2200" dirty="0" err="1">
                <a:hlinkClick r:id="rId5"/>
              </a:rPr>
              <a:t>testthat</a:t>
            </a:r>
            <a:r>
              <a:rPr lang="en-US" sz="2200" dirty="0"/>
              <a:t> (unit tests)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</a:t>
            </a:r>
            <a:r>
              <a:rPr lang="en-US" sz="2200" dirty="0" err="1">
                <a:hlinkClick r:id="rId6"/>
              </a:rPr>
              <a:t>shinytest</a:t>
            </a:r>
            <a:r>
              <a:rPr lang="en-US" sz="2200" dirty="0"/>
              <a:t>/</a:t>
            </a:r>
            <a:r>
              <a:rPr lang="en-US" sz="2200" dirty="0" err="1">
                <a:hlinkClick r:id="rId7"/>
              </a:rPr>
              <a:t>RSelenium</a:t>
            </a:r>
            <a:r>
              <a:rPr lang="en-US" sz="2200" dirty="0"/>
              <a:t> (integration tests)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</a:t>
            </a:r>
            <a:r>
              <a:rPr lang="en-US" sz="2200" dirty="0">
                <a:hlinkClick r:id="rId8"/>
              </a:rPr>
              <a:t>golem</a:t>
            </a:r>
            <a:r>
              <a:rPr lang="en-US" sz="2200" dirty="0"/>
              <a:t> (apps as packages)</a:t>
            </a:r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456766AC-461D-4D0A-B454-5055E11E4BDE}"/>
              </a:ext>
            </a:extLst>
          </p:cNvPr>
          <p:cNvSpPr txBox="1">
            <a:spLocks/>
          </p:cNvSpPr>
          <p:nvPr/>
        </p:nvSpPr>
        <p:spPr>
          <a:xfrm>
            <a:off x="6739213" y="4187385"/>
            <a:ext cx="3918793" cy="241173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dirty="0"/>
              <a:t>Performance:</a:t>
            </a:r>
            <a:endParaRPr lang="en-US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being aware of </a:t>
            </a:r>
            <a:r>
              <a:rPr lang="en-US" sz="2200" dirty="0">
                <a:hlinkClick r:id="rId9"/>
              </a:rPr>
              <a:t>scoping</a:t>
            </a:r>
            <a:r>
              <a:rPr lang="en-US" sz="2200" dirty="0"/>
              <a:t> rules</a:t>
            </a:r>
            <a:endParaRPr lang="en-US" sz="2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/>
              <a:t> </a:t>
            </a:r>
            <a:r>
              <a:rPr lang="en-US" sz="2200" dirty="0"/>
              <a:t> </a:t>
            </a:r>
            <a:r>
              <a:rPr lang="en-US" sz="2200" dirty="0" err="1">
                <a:hlinkClick r:id="rId10"/>
              </a:rPr>
              <a:t>profvis</a:t>
            </a:r>
            <a:r>
              <a:rPr lang="en-US" sz="2200" dirty="0"/>
              <a:t> (profile)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</a:t>
            </a:r>
            <a:r>
              <a:rPr lang="en-US" sz="2200" dirty="0">
                <a:hlinkClick r:id="rId11"/>
              </a:rPr>
              <a:t>microbenchmark</a:t>
            </a:r>
            <a:r>
              <a:rPr lang="en-US" sz="2200" dirty="0"/>
              <a:t> (benchmark)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</a:t>
            </a:r>
            <a:r>
              <a:rPr lang="en-US" sz="2200" dirty="0">
                <a:hlinkClick r:id="rId12"/>
              </a:rPr>
              <a:t>caching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65795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  <p:bldP spid="1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79AA4-179C-492F-9012-2DE6CBE0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0" dirty="0"/>
              <a:t>Task complexity</a:t>
            </a:r>
            <a:endParaRPr lang="en-GB" b="1" spc="0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DB288E9F-794D-4FBF-B38B-630A52485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780" y="1937619"/>
            <a:ext cx="1852140" cy="646096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xmlns="" id="{341D2816-A197-43B9-9C92-78779D081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8326" y="1911089"/>
            <a:ext cx="3680408" cy="69915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5F5D0EF7-210B-45A3-98CD-66617F20807F}"/>
              </a:ext>
            </a:extLst>
          </p:cNvPr>
          <p:cNvSpPr txBox="1">
            <a:spLocks/>
          </p:cNvSpPr>
          <p:nvPr/>
        </p:nvSpPr>
        <p:spPr>
          <a:xfrm>
            <a:off x="869091" y="3133344"/>
            <a:ext cx="4827374" cy="25754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Dedicated data software and teams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Dedicated teams for </a:t>
            </a:r>
            <a:r>
              <a:rPr lang="en-US" sz="2200" i="1" dirty="0"/>
              <a:t>making</a:t>
            </a:r>
            <a:r>
              <a:rPr lang="en-US" sz="2200" dirty="0"/>
              <a:t> tools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shiny used to fill gaps:</a:t>
            </a:r>
            <a:br>
              <a:rPr lang="en-US" sz="2200" dirty="0"/>
            </a:br>
            <a:r>
              <a:rPr lang="en-US" sz="2200" dirty="0"/>
              <a:t>often relatively simple</a:t>
            </a:r>
            <a:br>
              <a:rPr lang="en-US" sz="2200" dirty="0"/>
            </a:br>
            <a:r>
              <a:rPr lang="en-US" sz="2200" dirty="0"/>
              <a:t>(complexity outside of app)</a:t>
            </a:r>
          </a:p>
        </p:txBody>
      </p:sp>
    </p:spTree>
    <p:extLst>
      <p:ext uri="{BB962C8B-B14F-4D97-AF65-F5344CB8AC3E}">
        <p14:creationId xmlns:p14="http://schemas.microsoft.com/office/powerpoint/2010/main" val="3499888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79AA4-179C-492F-9012-2DE6CBE0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0" dirty="0"/>
              <a:t>Task complexity</a:t>
            </a:r>
            <a:endParaRPr lang="en-GB" b="1" spc="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xmlns="" id="{CEEB9315-745A-45CF-B026-AE1D0F641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95" y="2600627"/>
            <a:ext cx="3598654" cy="2438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91D6C4AE-FDF4-4F64-9077-484589B0071F}"/>
              </a:ext>
            </a:extLst>
          </p:cNvPr>
          <p:cNvSpPr/>
          <p:nvPr/>
        </p:nvSpPr>
        <p:spPr>
          <a:xfrm>
            <a:off x="1275244" y="5091243"/>
            <a:ext cx="1265155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 err="1">
                <a:hlinkClick r:id="rId4"/>
              </a:rPr>
              <a:t>appsilon</a:t>
            </a:r>
            <a:endParaRPr lang="en-US" sz="2500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xmlns="" id="{D8FDDB22-A0E3-4F34-BA17-1483F91E3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949" y="2595519"/>
            <a:ext cx="3867675" cy="2421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BDCE985-D534-438D-98BC-78923D89BDEB}"/>
              </a:ext>
            </a:extLst>
          </p:cNvPr>
          <p:cNvSpPr/>
          <p:nvPr/>
        </p:nvSpPr>
        <p:spPr>
          <a:xfrm>
            <a:off x="5164237" y="5091819"/>
            <a:ext cx="1055097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 err="1">
                <a:hlinkClick r:id="rId6"/>
              </a:rPr>
              <a:t>ThinkR</a:t>
            </a:r>
            <a:endParaRPr lang="en-US" sz="25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14C43559-366E-43F9-AF23-924EAC525BF4}"/>
              </a:ext>
            </a:extLst>
          </p:cNvPr>
          <p:cNvSpPr/>
          <p:nvPr/>
        </p:nvSpPr>
        <p:spPr>
          <a:xfrm>
            <a:off x="9383865" y="5091243"/>
            <a:ext cx="1351845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 err="1">
                <a:hlinkClick r:id="rId7"/>
              </a:rPr>
              <a:t>Elucidata</a:t>
            </a:r>
            <a:endParaRPr lang="en-US" sz="25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FDAA55E-CBDC-4804-A4C2-47E7BCBA80C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523" t="19444" r="10821" b="15584"/>
          <a:stretch/>
        </p:blipFill>
        <p:spPr>
          <a:xfrm>
            <a:off x="7676424" y="2595519"/>
            <a:ext cx="4407081" cy="242107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91733597-A8DE-461E-B07B-3D6D9945476E}"/>
              </a:ext>
            </a:extLst>
          </p:cNvPr>
          <p:cNvSpPr/>
          <p:nvPr/>
        </p:nvSpPr>
        <p:spPr>
          <a:xfrm>
            <a:off x="1524524" y="6143023"/>
            <a:ext cx="914295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200" dirty="0"/>
              <a:t>Note: there are also consultancies who make extremely complicated shiny apps</a:t>
            </a:r>
          </a:p>
        </p:txBody>
      </p:sp>
    </p:spTree>
    <p:extLst>
      <p:ext uri="{BB962C8B-B14F-4D97-AF65-F5344CB8AC3E}">
        <p14:creationId xmlns:p14="http://schemas.microsoft.com/office/powerpoint/2010/main" val="348196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79AA4-179C-492F-9012-2DE6CBE0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0" dirty="0"/>
              <a:t>Task complexity</a:t>
            </a:r>
            <a:endParaRPr lang="en-GB" b="1" spc="0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DB288E9F-794D-4FBF-B38B-630A52485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780" y="1937619"/>
            <a:ext cx="1852140" cy="646096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xmlns="" id="{341D2816-A197-43B9-9C92-78779D081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8326" y="1911089"/>
            <a:ext cx="3680408" cy="69915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5F5D0EF7-210B-45A3-98CD-66617F20807F}"/>
              </a:ext>
            </a:extLst>
          </p:cNvPr>
          <p:cNvSpPr txBox="1">
            <a:spLocks/>
          </p:cNvSpPr>
          <p:nvPr/>
        </p:nvSpPr>
        <p:spPr>
          <a:xfrm>
            <a:off x="869091" y="3133344"/>
            <a:ext cx="4827374" cy="25754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Dedicated data software and teams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Dedicated teams for </a:t>
            </a:r>
            <a:r>
              <a:rPr lang="en-US" sz="2200" i="1" dirty="0"/>
              <a:t>making</a:t>
            </a:r>
            <a:r>
              <a:rPr lang="en-US" sz="2200" dirty="0"/>
              <a:t> tools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shiny used to fill gaps:</a:t>
            </a:r>
            <a:br>
              <a:rPr lang="en-US" sz="2200" dirty="0"/>
            </a:br>
            <a:r>
              <a:rPr lang="en-US" sz="2200" dirty="0"/>
              <a:t>often relatively simple</a:t>
            </a:r>
            <a:br>
              <a:rPr lang="en-US" sz="2200" dirty="0"/>
            </a:br>
            <a:r>
              <a:rPr lang="en-US" sz="2200" dirty="0"/>
              <a:t>(complexity outside of app)</a:t>
            </a:r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FE147874-D21D-4A3A-978C-7AD2D4011E3C}"/>
              </a:ext>
            </a:extLst>
          </p:cNvPr>
          <p:cNvSpPr txBox="1">
            <a:spLocks/>
          </p:cNvSpPr>
          <p:nvPr/>
        </p:nvSpPr>
        <p:spPr>
          <a:xfrm>
            <a:off x="6395652" y="3133344"/>
            <a:ext cx="5157918" cy="25754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GB" sz="2200" dirty="0"/>
              <a:t>  Some specialised</a:t>
            </a:r>
            <a:r>
              <a:rPr lang="en-US" sz="2200" dirty="0"/>
              <a:t> software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Some specialists for </a:t>
            </a:r>
            <a:r>
              <a:rPr lang="en-US" sz="2200" i="1" dirty="0"/>
              <a:t>using</a:t>
            </a:r>
            <a:r>
              <a:rPr lang="en-US" sz="2200" dirty="0"/>
              <a:t> tools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  shiny rarely used:</a:t>
            </a:r>
            <a:br>
              <a:rPr lang="en-US" sz="2200" dirty="0"/>
            </a:br>
            <a:r>
              <a:rPr lang="en-US" sz="2200" dirty="0"/>
              <a:t>range from simple to very complex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0C6F02E-5199-4136-916F-D057A29C4CEF}"/>
              </a:ext>
            </a:extLst>
          </p:cNvPr>
          <p:cNvSpPr/>
          <p:nvPr/>
        </p:nvSpPr>
        <p:spPr>
          <a:xfrm>
            <a:off x="1524524" y="6143023"/>
            <a:ext cx="914295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200" dirty="0"/>
              <a:t>Note: there are also consultancies who make extremely complicated shiny apps</a:t>
            </a:r>
          </a:p>
        </p:txBody>
      </p:sp>
    </p:spTree>
    <p:extLst>
      <p:ext uri="{BB962C8B-B14F-4D97-AF65-F5344CB8AC3E}">
        <p14:creationId xmlns:p14="http://schemas.microsoft.com/office/powerpoint/2010/main" val="2576775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10463</TotalTime>
  <Words>454</Words>
  <Application>Microsoft Macintosh PowerPoint</Application>
  <PresentationFormat>Widescreen</PresentationFormat>
  <Paragraphs>115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Metropolitan</vt:lpstr>
      <vt:lpstr>Shiny development</vt:lpstr>
      <vt:lpstr>Hello shiny!</vt:lpstr>
      <vt:lpstr>PowerPoint Presentation</vt:lpstr>
      <vt:lpstr>Organisations</vt:lpstr>
      <vt:lpstr>Organisational mindset</vt:lpstr>
      <vt:lpstr>Organisational mindset: code quality</vt:lpstr>
      <vt:lpstr>Task complexity</vt:lpstr>
      <vt:lpstr>Task complexity</vt:lpstr>
      <vt:lpstr>Task complexity</vt:lpstr>
      <vt:lpstr>Task complexity</vt:lpstr>
      <vt:lpstr>IT infrastructure</vt:lpstr>
      <vt:lpstr>IT infrastructure: deployment</vt:lpstr>
      <vt:lpstr>Your turn! :)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Don’t reinvent the wheel</dc:title>
  <dc:creator>Suthira Owlarn</dc:creator>
  <cp:lastModifiedBy>SO</cp:lastModifiedBy>
  <cp:revision>588</cp:revision>
  <dcterms:created xsi:type="dcterms:W3CDTF">2019-10-03T20:05:59Z</dcterms:created>
  <dcterms:modified xsi:type="dcterms:W3CDTF">2019-10-19T20:48:09Z</dcterms:modified>
</cp:coreProperties>
</file>